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D74971BD-35FD-4A6C-9977-640459DBC60E}" type="datetimeFigureOut">
              <a:rPr lang="en-US" smtClean="0"/>
              <a:pPr/>
              <a:t>1/5/2013</a:t>
            </a:fld>
            <a:endParaRPr lang="en-US"/>
          </a:p>
        </p:txBody>
      </p:sp>
      <p:sp>
        <p:nvSpPr>
          <p:cNvPr id="2" name="عنصر نائب للتذييل 1"/>
          <p:cNvSpPr>
            <a:spLocks noGrp="1"/>
          </p:cNvSpPr>
          <p:nvPr>
            <p:ph type="ftr" sz="quarter" idx="11"/>
          </p:nvPr>
        </p:nvSpPr>
        <p:spPr/>
        <p:txBody>
          <a:bodyPr/>
          <a:lstStyle/>
          <a:p>
            <a:endParaRPr lang="en-US"/>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EFAC174E-C3D9-4785-8A3D-B60B4105E1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74971BD-35FD-4A6C-9977-640459DBC60E}" type="datetimeFigureOut">
              <a:rPr lang="en-US" smtClean="0"/>
              <a:pPr/>
              <a:t>1/5/2013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AC174E-C3D9-4785-8A3D-B60B4105E1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74971BD-35FD-4A6C-9977-640459DBC60E}" type="datetimeFigureOut">
              <a:rPr lang="en-US" smtClean="0"/>
              <a:pPr/>
              <a:t>1/5/2013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AC174E-C3D9-4785-8A3D-B60B4105E1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D74971BD-35FD-4A6C-9977-640459DBC60E}" type="datetimeFigureOut">
              <a:rPr lang="en-US" smtClean="0"/>
              <a:pPr/>
              <a:t>1/5/2013</a:t>
            </a:fld>
            <a:endParaRPr lang="en-US"/>
          </a:p>
        </p:txBody>
      </p:sp>
      <p:sp>
        <p:nvSpPr>
          <p:cNvPr id="19" name="عنصر نائب للتذييل 18"/>
          <p:cNvSpPr>
            <a:spLocks noGrp="1"/>
          </p:cNvSpPr>
          <p:nvPr>
            <p:ph type="ftr" sz="quarter" idx="11"/>
          </p:nvPr>
        </p:nvSpPr>
        <p:spPr>
          <a:xfrm>
            <a:off x="3581400" y="76200"/>
            <a:ext cx="2895600" cy="288925"/>
          </a:xfrm>
        </p:spPr>
        <p:txBody>
          <a:bodyPr/>
          <a:lstStyle/>
          <a:p>
            <a:endParaRPr lang="en-US"/>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EFAC174E-C3D9-4785-8A3D-B60B4105E1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D74971BD-35FD-4A6C-9977-640459DBC60E}" type="datetimeFigureOut">
              <a:rPr lang="en-US" smtClean="0"/>
              <a:pPr/>
              <a:t>1/5/2013</a:t>
            </a:fld>
            <a:endParaRPr lang="en-US"/>
          </a:p>
        </p:txBody>
      </p:sp>
      <p:sp>
        <p:nvSpPr>
          <p:cNvPr id="11" name="عنصر نائب للتذييل 10"/>
          <p:cNvSpPr>
            <a:spLocks noGrp="1"/>
          </p:cNvSpPr>
          <p:nvPr>
            <p:ph type="ftr" sz="quarter" idx="11"/>
          </p:nvPr>
        </p:nvSpPr>
        <p:spPr/>
        <p:txBody>
          <a:bodyPr/>
          <a:lstStyle/>
          <a:p>
            <a:endParaRPr lang="en-US"/>
          </a:p>
        </p:txBody>
      </p:sp>
      <p:sp>
        <p:nvSpPr>
          <p:cNvPr id="16" name="عنصر نائب لرقم الشريحة 15"/>
          <p:cNvSpPr>
            <a:spLocks noGrp="1"/>
          </p:cNvSpPr>
          <p:nvPr>
            <p:ph type="sldNum" sz="quarter" idx="12"/>
          </p:nvPr>
        </p:nvSpPr>
        <p:spPr/>
        <p:txBody>
          <a:bodyPr/>
          <a:lstStyle/>
          <a:p>
            <a:fld id="{EFAC174E-C3D9-4785-8A3D-B60B4105E14D}" type="slidenum">
              <a:rPr lang="en-US" smtClean="0"/>
              <a:pPr/>
              <a:t>‹#›</a:t>
            </a:fld>
            <a:endParaRPr lang="en-US"/>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D74971BD-35FD-4A6C-9977-640459DBC60E}" type="datetimeFigureOut">
              <a:rPr lang="en-US" smtClean="0"/>
              <a:pPr/>
              <a:t>1/5/2013</a:t>
            </a:fld>
            <a:endParaRPr lang="en-US"/>
          </a:p>
        </p:txBody>
      </p:sp>
      <p:sp>
        <p:nvSpPr>
          <p:cNvPr id="10" name="عنصر نائب للتذييل 9"/>
          <p:cNvSpPr>
            <a:spLocks noGrp="1"/>
          </p:cNvSpPr>
          <p:nvPr>
            <p:ph type="ftr" sz="quarter" idx="11"/>
          </p:nvPr>
        </p:nvSpPr>
        <p:spPr/>
        <p:txBody>
          <a:bodyPr/>
          <a:lstStyle/>
          <a:p>
            <a:endParaRPr lang="en-US"/>
          </a:p>
        </p:txBody>
      </p:sp>
      <p:sp>
        <p:nvSpPr>
          <p:cNvPr id="31" name="عنصر نائب لرقم الشريحة 30"/>
          <p:cNvSpPr>
            <a:spLocks noGrp="1"/>
          </p:cNvSpPr>
          <p:nvPr>
            <p:ph type="sldNum" sz="quarter" idx="12"/>
          </p:nvPr>
        </p:nvSpPr>
        <p:spPr/>
        <p:txBody>
          <a:bodyPr/>
          <a:lstStyle/>
          <a:p>
            <a:fld id="{EFAC174E-C3D9-4785-8A3D-B60B4105E1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D74971BD-35FD-4A6C-9977-640459DBC60E}" type="datetimeFigureOut">
              <a:rPr lang="en-US" smtClean="0"/>
              <a:pPr/>
              <a:t>1/5/2013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8229600" y="6477000"/>
            <a:ext cx="762000" cy="246888"/>
          </a:xfrm>
        </p:spPr>
        <p:txBody>
          <a:bodyPr/>
          <a:lstStyle/>
          <a:p>
            <a:fld id="{EFAC174E-C3D9-4785-8A3D-B60B4105E14D}" type="slidenum">
              <a:rPr lang="en-US" smtClean="0"/>
              <a:pPr/>
              <a:t>‹#›</a:t>
            </a:fld>
            <a:endParaRPr lang="en-US"/>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D74971BD-35FD-4A6C-9977-640459DBC60E}" type="datetimeFigureOut">
              <a:rPr lang="en-US" smtClean="0"/>
              <a:pPr/>
              <a:t>1/5/2013</a:t>
            </a:fld>
            <a:endParaRPr lang="en-US"/>
          </a:p>
        </p:txBody>
      </p:sp>
      <p:sp>
        <p:nvSpPr>
          <p:cNvPr id="21" name="عنصر نائب للتذييل 20"/>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FAC174E-C3D9-4785-8A3D-B60B4105E1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D74971BD-35FD-4A6C-9977-640459DBC60E}" type="datetimeFigureOut">
              <a:rPr lang="en-US" smtClean="0"/>
              <a:pPr/>
              <a:t>1/5/2013</a:t>
            </a:fld>
            <a:endParaRPr lang="en-US"/>
          </a:p>
        </p:txBody>
      </p:sp>
      <p:sp>
        <p:nvSpPr>
          <p:cNvPr id="24" name="عنصر نائب للتذييل 23"/>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FAC174E-C3D9-4785-8A3D-B60B4105E1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D74971BD-35FD-4A6C-9977-640459DBC60E}" type="datetimeFigureOut">
              <a:rPr lang="en-US" smtClean="0"/>
              <a:pPr/>
              <a:t>1/5/2013</a:t>
            </a:fld>
            <a:endParaRPr lang="en-US"/>
          </a:p>
        </p:txBody>
      </p:sp>
      <p:sp>
        <p:nvSpPr>
          <p:cNvPr id="29" name="عنصر نائب للتذييل 28"/>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FAC174E-C3D9-4785-8A3D-B60B4105E1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D74971BD-35FD-4A6C-9977-640459DBC60E}" type="datetimeFigureOut">
              <a:rPr lang="en-US" smtClean="0"/>
              <a:pPr/>
              <a:t>1/5/2013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31" name="عنصر نائب لرقم الشريحة 30"/>
          <p:cNvSpPr>
            <a:spLocks noGrp="1"/>
          </p:cNvSpPr>
          <p:nvPr>
            <p:ph type="sldNum" sz="quarter" idx="12"/>
          </p:nvPr>
        </p:nvSpPr>
        <p:spPr/>
        <p:txBody>
          <a:bodyPr/>
          <a:lstStyle/>
          <a:p>
            <a:fld id="{EFAC174E-C3D9-4785-8A3D-B60B4105E14D}" type="slidenum">
              <a:rPr lang="en-US" smtClean="0"/>
              <a:pPr/>
              <a:t>‹#›</a:t>
            </a:fld>
            <a:endParaRPr lang="en-US"/>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4971BD-35FD-4A6C-9977-640459DBC60E}" type="datetimeFigureOut">
              <a:rPr lang="en-US" smtClean="0"/>
              <a:pPr/>
              <a:t>1/5/2013</a:t>
            </a:fld>
            <a:endParaRPr lang="en-US"/>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AC174E-C3D9-4785-8A3D-B60B4105E14D}" type="slidenum">
              <a:rPr lang="en-US" smtClean="0"/>
              <a:pPr/>
              <a:t>‹#›</a:t>
            </a:fld>
            <a:endParaRPr lang="en-US"/>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381000" y="533400"/>
            <a:ext cx="8458200" cy="1752600"/>
          </a:xfrm>
        </p:spPr>
        <p:txBody>
          <a:bodyPr>
            <a:normAutofit/>
          </a:bodyPr>
          <a:lstStyle/>
          <a:p>
            <a:pPr algn="ctr"/>
            <a:r>
              <a:rPr lang="ar-SA" sz="6000" b="1" dirty="0" smtClean="0"/>
              <a:t>الحملة الوطنية</a:t>
            </a:r>
            <a:r>
              <a:rPr lang="ar-SA" sz="4800" b="1" dirty="0" smtClean="0"/>
              <a:t> </a:t>
            </a:r>
            <a:endParaRPr lang="en-US" sz="4800" b="1" dirty="0"/>
          </a:p>
        </p:txBody>
      </p:sp>
      <p:sp>
        <p:nvSpPr>
          <p:cNvPr id="3" name="عنوان 2"/>
          <p:cNvSpPr>
            <a:spLocks noGrp="1"/>
          </p:cNvSpPr>
          <p:nvPr>
            <p:ph type="title"/>
          </p:nvPr>
        </p:nvSpPr>
        <p:spPr>
          <a:xfrm>
            <a:off x="180475" y="2209800"/>
            <a:ext cx="8686800" cy="2667000"/>
          </a:xfrm>
        </p:spPr>
        <p:txBody>
          <a:bodyPr>
            <a:noAutofit/>
          </a:bodyPr>
          <a:lstStyle/>
          <a:p>
            <a:pPr algn="ctr"/>
            <a:r>
              <a:rPr lang="ar-SA" sz="6000" b="1" dirty="0" smtClean="0"/>
              <a:t>لمكافحة التدخين بين </a:t>
            </a:r>
            <a:r>
              <a:rPr lang="en-US" sz="6000" b="1" dirty="0" smtClean="0"/>
              <a:t/>
            </a:r>
            <a:br>
              <a:rPr lang="en-US" sz="6000" b="1" dirty="0" smtClean="0"/>
            </a:br>
            <a:r>
              <a:rPr lang="ar-SA" sz="6000" b="1" dirty="0" smtClean="0"/>
              <a:t>الشباب </a:t>
            </a:r>
            <a:br>
              <a:rPr lang="ar-SA" sz="6000" b="1" dirty="0" smtClean="0"/>
            </a:br>
            <a:r>
              <a:rPr lang="ar-SA" sz="6000" b="1" dirty="0" smtClean="0"/>
              <a:t/>
            </a:r>
            <a:br>
              <a:rPr lang="ar-SA" sz="6000" b="1" dirty="0" smtClean="0"/>
            </a:br>
            <a:r>
              <a:rPr lang="ar-SA" b="1" dirty="0" smtClean="0"/>
              <a:t>تحت شعار</a:t>
            </a:r>
            <a:r>
              <a:rPr lang="ar-SA" sz="6000" b="1" dirty="0" smtClean="0"/>
              <a:t/>
            </a:r>
            <a:br>
              <a:rPr lang="ar-SA" sz="6000" b="1" dirty="0" smtClean="0"/>
            </a:br>
            <a:r>
              <a:rPr lang="ar-SA" b="1" dirty="0" smtClean="0"/>
              <a:t>معاً من أجل أجيال ترفض التدخين</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4000" b="1" dirty="0" smtClean="0"/>
              <a:t>تأثير التدخين على جميع أجزاء الجسم</a:t>
            </a:r>
            <a:endParaRPr lang="en-US" sz="4000" b="1" dirty="0"/>
          </a:p>
        </p:txBody>
      </p:sp>
      <p:pic>
        <p:nvPicPr>
          <p:cNvPr id="5" name="عنصر نائب للمحتوى 4" descr="1070_0_1272401288[1].jpg"/>
          <p:cNvPicPr>
            <a:picLocks noGrp="1" noChangeAspect="1"/>
          </p:cNvPicPr>
          <p:nvPr>
            <p:ph sz="half" idx="1"/>
          </p:nvPr>
        </p:nvPicPr>
        <p:blipFill>
          <a:blip r:embed="rId2"/>
          <a:stretch>
            <a:fillRect/>
          </a:stretch>
        </p:blipFill>
        <p:spPr>
          <a:xfrm>
            <a:off x="228600" y="1447800"/>
            <a:ext cx="4648199" cy="5029200"/>
          </a:xfrm>
        </p:spPr>
      </p:pic>
      <p:sp>
        <p:nvSpPr>
          <p:cNvPr id="4" name="عنصر نائب للمحتوى 3"/>
          <p:cNvSpPr>
            <a:spLocks noGrp="1"/>
          </p:cNvSpPr>
          <p:nvPr>
            <p:ph sz="half" idx="2"/>
          </p:nvPr>
        </p:nvSpPr>
        <p:spPr/>
        <p:txBody>
          <a:bodyPr>
            <a:normAutofit lnSpcReduction="10000"/>
          </a:bodyPr>
          <a:lstStyle/>
          <a:p>
            <a:pPr algn="r">
              <a:buNone/>
            </a:pPr>
            <a:r>
              <a:rPr lang="ar-SA" dirty="0" smtClean="0"/>
              <a:t>دخان السجائر يصل لكل خلية من خلايا جسم الإنسان فعندما يسحب المدخن أنفاس السيجارة فإن المكونات الكيميائية للسيجارة تصل للجهاز التنفسي ثم تمتص بواسطة الأوعية الدموية المنتشرة في الرئة لتصل إلى الدم الذي ينقلها إلى جميع خلايا الجسم</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t>تأثير التدخين على الجهاز الدوري</a:t>
            </a:r>
            <a:endParaRPr lang="en-US" sz="4000" b="1" dirty="0"/>
          </a:p>
        </p:txBody>
      </p:sp>
      <p:pic>
        <p:nvPicPr>
          <p:cNvPr id="5" name="عنصر نائب للمحتوى 4" descr="تدخين[1] - Copy.jpg"/>
          <p:cNvPicPr>
            <a:picLocks noGrp="1" noChangeAspect="1"/>
          </p:cNvPicPr>
          <p:nvPr>
            <p:ph sz="half" idx="1"/>
          </p:nvPr>
        </p:nvPicPr>
        <p:blipFill>
          <a:blip r:embed="rId2"/>
          <a:stretch>
            <a:fillRect/>
          </a:stretch>
        </p:blipFill>
        <p:spPr>
          <a:xfrm>
            <a:off x="381000" y="1600200"/>
            <a:ext cx="3962400" cy="4648200"/>
          </a:xfrm>
        </p:spPr>
      </p:pic>
      <p:sp>
        <p:nvSpPr>
          <p:cNvPr id="4" name="عنصر نائب للمحتوى 3"/>
          <p:cNvSpPr>
            <a:spLocks noGrp="1"/>
          </p:cNvSpPr>
          <p:nvPr>
            <p:ph sz="half" idx="2"/>
          </p:nvPr>
        </p:nvSpPr>
        <p:spPr/>
        <p:txBody>
          <a:bodyPr>
            <a:normAutofit lnSpcReduction="10000"/>
          </a:bodyPr>
          <a:lstStyle/>
          <a:p>
            <a:pPr algn="r">
              <a:buNone/>
            </a:pPr>
            <a:r>
              <a:rPr lang="ar-SA" dirty="0" smtClean="0"/>
              <a:t>يؤدي التدخين لزيادة تركيز أول أكسيد الكربون في الدم مما يؤدي لتدني الأكسجين الذي يحمله الدم للقلب والأعضاء الأخرى مما يؤدي لحدوث الجلطات في القلب والمخ والساق مؤدياً لقصور في الشرايين التاجية وارتفاع ضغط الدم وزيادة نسبة  </a:t>
            </a:r>
            <a:r>
              <a:rPr lang="ar-SA" dirty="0" err="1" smtClean="0"/>
              <a:t>الكوليسترول</a:t>
            </a:r>
            <a:r>
              <a:rPr lang="ar-SA" dirty="0" smtClean="0"/>
              <a:t> في الدم وتصلب الشرايين المبكر</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t>تأثير التدخين على الجهاز التنفسي</a:t>
            </a:r>
            <a:endParaRPr lang="en-US" sz="4000" b="1" dirty="0"/>
          </a:p>
        </p:txBody>
      </p:sp>
      <p:pic>
        <p:nvPicPr>
          <p:cNvPr id="5" name="عنصر نائب للمحتوى 4" descr="ykuwait-1866cecba1[1] - Copy.jpg"/>
          <p:cNvPicPr>
            <a:picLocks noGrp="1" noChangeAspect="1"/>
          </p:cNvPicPr>
          <p:nvPr>
            <p:ph sz="half" idx="1"/>
          </p:nvPr>
        </p:nvPicPr>
        <p:blipFill>
          <a:blip r:embed="rId2"/>
          <a:stretch>
            <a:fillRect/>
          </a:stretch>
        </p:blipFill>
        <p:spPr>
          <a:xfrm>
            <a:off x="152400" y="1447800"/>
            <a:ext cx="4190999" cy="5029200"/>
          </a:xfrm>
        </p:spPr>
      </p:pic>
      <p:sp>
        <p:nvSpPr>
          <p:cNvPr id="4" name="عنصر نائب للمحتوى 3"/>
          <p:cNvSpPr>
            <a:spLocks noGrp="1"/>
          </p:cNvSpPr>
          <p:nvPr>
            <p:ph sz="half" idx="2"/>
          </p:nvPr>
        </p:nvSpPr>
        <p:spPr/>
        <p:txBody>
          <a:bodyPr>
            <a:normAutofit lnSpcReduction="10000"/>
          </a:bodyPr>
          <a:lstStyle/>
          <a:p>
            <a:pPr algn="r">
              <a:buNone/>
            </a:pPr>
            <a:r>
              <a:rPr lang="ar-SA" dirty="0" smtClean="0"/>
              <a:t>يتسبب التدخين في التهاب الشعب الهوائية وإتلاف الأهداب الدقيقة التي تنقي الهواء من الشوائب والميكروبات مما يؤدي لانخفاض قدرة الرئة على المقاومة للميكروبات والشوائب الدخيلة مما يسهم في الإصابة بأمراض الرئة المزمنة وضيق التنفس والالتهابات الشعبية المزمنة</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4000" b="1" dirty="0" smtClean="0"/>
              <a:t>تأثير التدخين على المخ والجهاز العصبي</a:t>
            </a:r>
            <a:endParaRPr lang="en-US" sz="4000" b="1" dirty="0"/>
          </a:p>
        </p:txBody>
      </p:sp>
      <p:sp>
        <p:nvSpPr>
          <p:cNvPr id="4" name="عنصر نائب للمحتوى 3"/>
          <p:cNvSpPr>
            <a:spLocks noGrp="1"/>
          </p:cNvSpPr>
          <p:nvPr>
            <p:ph sz="half" idx="2"/>
          </p:nvPr>
        </p:nvSpPr>
        <p:spPr/>
        <p:txBody>
          <a:bodyPr>
            <a:normAutofit fontScale="92500" lnSpcReduction="20000"/>
          </a:bodyPr>
          <a:lstStyle/>
          <a:p>
            <a:pPr algn="r">
              <a:buNone/>
            </a:pPr>
            <a:r>
              <a:rPr lang="ar-SA" dirty="0" smtClean="0"/>
              <a:t>ينتقل النيكوتين عن طريق الدم إلى خلايا المخ من الرئة للمخ خلال سبع ثواني من جذب دخان السيجارة وهذا ما يفسر سبب سرعة تأثير النيكوتين في المخ وخلال ثلث ساعة من التوقف عن التدخين ينخفض النيكوتين في الدم مما يدفع المدخن لإشعال سيجارة جديدة للتغلب على القلق والتوتر والتعب </a:t>
            </a:r>
            <a:r>
              <a:rPr lang="ar-SA" dirty="0" smtClean="0">
                <a:solidFill>
                  <a:srgbClr val="FF0000"/>
                </a:solidFill>
              </a:rPr>
              <a:t>( الزائف )</a:t>
            </a:r>
            <a:r>
              <a:rPr lang="ar-SA" dirty="0" smtClean="0"/>
              <a:t> الذي يشعر </a:t>
            </a:r>
            <a:r>
              <a:rPr lang="ar-SA" dirty="0" err="1" smtClean="0"/>
              <a:t>به</a:t>
            </a:r>
            <a:r>
              <a:rPr lang="ar-SA" dirty="0" smtClean="0"/>
              <a:t> .</a:t>
            </a:r>
            <a:endParaRPr lang="en-US" dirty="0"/>
          </a:p>
        </p:txBody>
      </p:sp>
      <p:pic>
        <p:nvPicPr>
          <p:cNvPr id="7" name="عنصر نائب للمحتوى 6" descr="A-cns%20(4)[1].jpg"/>
          <p:cNvPicPr>
            <a:picLocks noGrp="1" noChangeAspect="1"/>
          </p:cNvPicPr>
          <p:nvPr>
            <p:ph sz="half" idx="1"/>
          </p:nvPr>
        </p:nvPicPr>
        <p:blipFill>
          <a:blip r:embed="rId2"/>
          <a:stretch>
            <a:fillRect/>
          </a:stretch>
        </p:blipFill>
        <p:spPr>
          <a:xfrm>
            <a:off x="304800" y="1676400"/>
            <a:ext cx="4191000" cy="4648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4400" b="1" dirty="0" smtClean="0"/>
              <a:t>تأثير التدخين على الجهاز الهضمي</a:t>
            </a:r>
            <a:endParaRPr lang="en-US" sz="4400" b="1" dirty="0"/>
          </a:p>
        </p:txBody>
      </p:sp>
      <p:pic>
        <p:nvPicPr>
          <p:cNvPr id="5" name="عنصر نائب للمحتوى 4" descr="Barretts_cancer_4b_full[1].jpg"/>
          <p:cNvPicPr>
            <a:picLocks noGrp="1" noChangeAspect="1"/>
          </p:cNvPicPr>
          <p:nvPr>
            <p:ph sz="half" idx="1"/>
          </p:nvPr>
        </p:nvPicPr>
        <p:blipFill>
          <a:blip r:embed="rId2"/>
          <a:stretch>
            <a:fillRect/>
          </a:stretch>
        </p:blipFill>
        <p:spPr>
          <a:xfrm>
            <a:off x="304800" y="1600200"/>
            <a:ext cx="4191000" cy="4648200"/>
          </a:xfrm>
        </p:spPr>
      </p:pic>
      <p:sp>
        <p:nvSpPr>
          <p:cNvPr id="4" name="عنصر نائب للمحتوى 3"/>
          <p:cNvSpPr>
            <a:spLocks noGrp="1"/>
          </p:cNvSpPr>
          <p:nvPr>
            <p:ph sz="half" idx="2"/>
          </p:nvPr>
        </p:nvSpPr>
        <p:spPr/>
        <p:txBody>
          <a:bodyPr>
            <a:normAutofit lnSpcReduction="10000"/>
          </a:bodyPr>
          <a:lstStyle/>
          <a:p>
            <a:pPr algn="r">
              <a:buNone/>
            </a:pPr>
            <a:r>
              <a:rPr lang="ar-SA" dirty="0" smtClean="0"/>
              <a:t>يعتبر التدخين من أهم الأسباب المؤدية إلى الإصابة بقرحة المعدة </a:t>
            </a:r>
            <a:r>
              <a:rPr lang="ar-SA" dirty="0" err="1" smtClean="0"/>
              <a:t>والاثنى</a:t>
            </a:r>
            <a:r>
              <a:rPr lang="ar-SA" dirty="0" smtClean="0"/>
              <a:t> عشر والاستمرار في التدخين يقلل من فرص شفائهما كذلك يعمل التدخين على تقليل فعالية الصمام الموجود بين المريء والمعدة مما يسبب في الحموضة الشديدة للمدخن</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t>التدخين والسرطان</a:t>
            </a:r>
            <a:endParaRPr lang="en-US" sz="4400" b="1" dirty="0"/>
          </a:p>
        </p:txBody>
      </p:sp>
      <p:pic>
        <p:nvPicPr>
          <p:cNvPr id="5" name="عنصر نائب للمحتوى 4" descr="smoking-harmful-021[1] - Copy.jpg"/>
          <p:cNvPicPr>
            <a:picLocks noGrp="1" noChangeAspect="1"/>
          </p:cNvPicPr>
          <p:nvPr>
            <p:ph sz="half" idx="1"/>
          </p:nvPr>
        </p:nvPicPr>
        <p:blipFill>
          <a:blip r:embed="rId2"/>
          <a:stretch>
            <a:fillRect/>
          </a:stretch>
        </p:blipFill>
        <p:spPr>
          <a:xfrm>
            <a:off x="228600" y="1676400"/>
            <a:ext cx="4267200" cy="4648200"/>
          </a:xfrm>
        </p:spPr>
      </p:pic>
      <p:sp>
        <p:nvSpPr>
          <p:cNvPr id="4" name="عنصر نائب للمحتوى 3"/>
          <p:cNvSpPr>
            <a:spLocks noGrp="1"/>
          </p:cNvSpPr>
          <p:nvPr>
            <p:ph sz="half" idx="2"/>
          </p:nvPr>
        </p:nvSpPr>
        <p:spPr/>
        <p:txBody>
          <a:bodyPr>
            <a:normAutofit lnSpcReduction="10000"/>
          </a:bodyPr>
          <a:lstStyle/>
          <a:p>
            <a:pPr algn="r">
              <a:buNone/>
            </a:pPr>
            <a:r>
              <a:rPr lang="ar-SA" dirty="0" smtClean="0"/>
              <a:t>تحتوي السجائر على عديد المواد المسببة للسرطان لذلك فهناك علاقة وطيدة بين التدخين والسرطان ( سرطان الرئة . سرطان الفم والشفاه والحنجرة . سرطان المريء . سرطان المثانة البولية . سرطان الكلى . سرطان البنكرياس ) وكلما زاد عدد مرات التدخين كلما زادت الفرصة للإصابة بالسرطان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b="1" dirty="0" smtClean="0"/>
              <a:t>التدخين والجنس </a:t>
            </a:r>
            <a:endParaRPr lang="en-US" sz="4400" b="1" dirty="0"/>
          </a:p>
        </p:txBody>
      </p:sp>
      <p:pic>
        <p:nvPicPr>
          <p:cNvPr id="5" name="عنصر نائب للمحتوى 4" descr="التدخين-السلبي-وأضراره[1] - Copy.jpg"/>
          <p:cNvPicPr>
            <a:picLocks noGrp="1" noChangeAspect="1"/>
          </p:cNvPicPr>
          <p:nvPr>
            <p:ph sz="half" idx="1"/>
          </p:nvPr>
        </p:nvPicPr>
        <p:blipFill>
          <a:blip r:embed="rId2"/>
          <a:stretch>
            <a:fillRect/>
          </a:stretch>
        </p:blipFill>
        <p:spPr>
          <a:xfrm>
            <a:off x="228600" y="1600200"/>
            <a:ext cx="4090987" cy="4724400"/>
          </a:xfrm>
        </p:spPr>
      </p:pic>
      <p:sp>
        <p:nvSpPr>
          <p:cNvPr id="4" name="عنصر نائب للمحتوى 3"/>
          <p:cNvSpPr>
            <a:spLocks noGrp="1"/>
          </p:cNvSpPr>
          <p:nvPr>
            <p:ph sz="half" idx="2"/>
          </p:nvPr>
        </p:nvSpPr>
        <p:spPr/>
        <p:txBody>
          <a:bodyPr>
            <a:normAutofit fontScale="92500"/>
          </a:bodyPr>
          <a:lstStyle/>
          <a:p>
            <a:pPr algn="r">
              <a:buNone/>
            </a:pPr>
            <a:r>
              <a:rPr lang="ar-SA" dirty="0" smtClean="0"/>
              <a:t>التدخين مثبط للجنس فالرائحة الكريهة التي تصدر من فم وملابس المدخن تجعل الشريك ينفر منه وتحدث الاشمئزاز الذي يؤدي لفتور العلاقة بين الزوجين .. وأكدت الدراسات أن التدخين يقلل من الخصوبة ويؤثر على الكروموزومات الحاملة للصفات الوراثية مما يؤدي لحدوث تشوهات لدى الأجنة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t>التدخين والحمل</a:t>
            </a:r>
            <a:endParaRPr lang="en-US" sz="4400" b="1" dirty="0"/>
          </a:p>
        </p:txBody>
      </p:sp>
      <p:pic>
        <p:nvPicPr>
          <p:cNvPr id="5" name="عنصر نائب للمحتوى 4" descr="111[1].jpg"/>
          <p:cNvPicPr>
            <a:picLocks noGrp="1" noChangeAspect="1"/>
          </p:cNvPicPr>
          <p:nvPr>
            <p:ph sz="half" idx="1"/>
          </p:nvPr>
        </p:nvPicPr>
        <p:blipFill>
          <a:blip r:embed="rId2"/>
          <a:stretch>
            <a:fillRect/>
          </a:stretch>
        </p:blipFill>
        <p:spPr>
          <a:xfrm>
            <a:off x="304800" y="1676400"/>
            <a:ext cx="4191000" cy="4572000"/>
          </a:xfrm>
        </p:spPr>
      </p:pic>
      <p:sp>
        <p:nvSpPr>
          <p:cNvPr id="4" name="عنصر نائب للمحتوى 3"/>
          <p:cNvSpPr>
            <a:spLocks noGrp="1"/>
          </p:cNvSpPr>
          <p:nvPr>
            <p:ph sz="half" idx="2"/>
          </p:nvPr>
        </p:nvSpPr>
        <p:spPr/>
        <p:txBody>
          <a:bodyPr>
            <a:normAutofit lnSpcReduction="10000"/>
          </a:bodyPr>
          <a:lstStyle/>
          <a:p>
            <a:pPr algn="r">
              <a:buNone/>
            </a:pPr>
            <a:r>
              <a:rPr lang="ar-SA" dirty="0" smtClean="0"/>
              <a:t>يتأثر الجنين بجميع مكونات دخان السجائر وبخاصة النيكوتين الذي يصل للجنين بواسطة المشيمة ويصبح تركيز النيكوتين لدى الجنين أكثر من الأم مما يؤدي لتأخر نمو الجنين ونقص الوزن ويصبح عرضة للأمراض والموت وتعاني المدخنات من الإجهاض والولادة المبكرة وعسر الولادة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t>حقائق حول التبغ والتدخين</a:t>
            </a:r>
            <a:endParaRPr lang="en-US" sz="4400" b="1" dirty="0"/>
          </a:p>
        </p:txBody>
      </p:sp>
      <p:pic>
        <p:nvPicPr>
          <p:cNvPr id="5" name="عنصر نائب للمحتوى 4" descr="imagesCAW4CO0A - Copy.jpg"/>
          <p:cNvPicPr>
            <a:picLocks noGrp="1" noChangeAspect="1"/>
          </p:cNvPicPr>
          <p:nvPr>
            <p:ph sz="half" idx="1"/>
          </p:nvPr>
        </p:nvPicPr>
        <p:blipFill>
          <a:blip r:embed="rId2"/>
          <a:stretch>
            <a:fillRect/>
          </a:stretch>
        </p:blipFill>
        <p:spPr>
          <a:xfrm>
            <a:off x="228600" y="1676400"/>
            <a:ext cx="4114799" cy="4648200"/>
          </a:xfrm>
        </p:spPr>
      </p:pic>
      <p:sp>
        <p:nvSpPr>
          <p:cNvPr id="4" name="عنصر نائب للمحتوى 3"/>
          <p:cNvSpPr>
            <a:spLocks noGrp="1"/>
          </p:cNvSpPr>
          <p:nvPr>
            <p:ph sz="half" idx="2"/>
          </p:nvPr>
        </p:nvSpPr>
        <p:spPr/>
        <p:txBody>
          <a:bodyPr/>
          <a:lstStyle/>
          <a:p>
            <a:pPr algn="ctr">
              <a:buNone/>
            </a:pPr>
            <a:r>
              <a:rPr lang="ar-SA" b="1" dirty="0" smtClean="0">
                <a:solidFill>
                  <a:srgbClr val="FF0000"/>
                </a:solidFill>
              </a:rPr>
              <a:t>الحقيقة الأولى</a:t>
            </a:r>
          </a:p>
          <a:p>
            <a:pPr algn="ctr">
              <a:buNone/>
            </a:pPr>
            <a:r>
              <a:rPr lang="ar-SA" dirty="0" smtClean="0">
                <a:solidFill>
                  <a:schemeClr val="tx1"/>
                </a:solidFill>
              </a:rPr>
              <a:t>دخان التبغ غير المباشر هو الدخان الذي يملأ المطاعم والمكاتب وغيرها من الأماكن المغلقة عندما يحرق المدخنين منتجات التبغ المختلفة ( السيجارة .. السيجار .. الغليون .. الشيشة ) فيتعرض الجميع لأثاره الضارة .</a:t>
            </a:r>
            <a:endParaRPr lang="en-US"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t>حقائق حول التبغ والتدخين</a:t>
            </a:r>
            <a:endParaRPr lang="en-US" sz="4400" b="1" dirty="0"/>
          </a:p>
        </p:txBody>
      </p:sp>
      <p:pic>
        <p:nvPicPr>
          <p:cNvPr id="5" name="عنصر نائب للمحتوى 4" descr="173535[1] - Copy - Copy.jpg"/>
          <p:cNvPicPr>
            <a:picLocks noGrp="1" noChangeAspect="1"/>
          </p:cNvPicPr>
          <p:nvPr>
            <p:ph sz="half" idx="1"/>
          </p:nvPr>
        </p:nvPicPr>
        <p:blipFill>
          <a:blip r:embed="rId2"/>
          <a:stretch>
            <a:fillRect/>
          </a:stretch>
        </p:blipFill>
        <p:spPr>
          <a:xfrm>
            <a:off x="304800" y="1752600"/>
            <a:ext cx="4419600" cy="4419600"/>
          </a:xfrm>
        </p:spPr>
      </p:pic>
      <p:sp>
        <p:nvSpPr>
          <p:cNvPr id="4" name="عنصر نائب للمحتوى 3"/>
          <p:cNvSpPr>
            <a:spLocks noGrp="1"/>
          </p:cNvSpPr>
          <p:nvPr>
            <p:ph sz="half" idx="2"/>
          </p:nvPr>
        </p:nvSpPr>
        <p:spPr/>
        <p:txBody>
          <a:bodyPr/>
          <a:lstStyle/>
          <a:p>
            <a:pPr algn="ctr">
              <a:buNone/>
            </a:pPr>
            <a:r>
              <a:rPr lang="ar-SA" b="1" dirty="0" smtClean="0">
                <a:solidFill>
                  <a:srgbClr val="FF0000"/>
                </a:solidFill>
              </a:rPr>
              <a:t>الحقيقة الثانية</a:t>
            </a:r>
          </a:p>
          <a:p>
            <a:pPr algn="ctr">
              <a:buNone/>
            </a:pPr>
            <a:r>
              <a:rPr lang="ar-SA" dirty="0" smtClean="0"/>
              <a:t>دخان التبغ غير المباشر يتسبب في موت </a:t>
            </a:r>
            <a:r>
              <a:rPr lang="ar-SA" b="1" dirty="0" smtClean="0">
                <a:solidFill>
                  <a:srgbClr val="FF0000"/>
                </a:solidFill>
              </a:rPr>
              <a:t>600000</a:t>
            </a:r>
            <a:r>
              <a:rPr lang="ar-SA" dirty="0" smtClean="0"/>
              <a:t> حالة وفاة سنوياً وهناك </a:t>
            </a:r>
            <a:r>
              <a:rPr lang="ar-SA" b="1" dirty="0" smtClean="0">
                <a:solidFill>
                  <a:srgbClr val="FF0000"/>
                </a:solidFill>
              </a:rPr>
              <a:t>4000</a:t>
            </a:r>
            <a:r>
              <a:rPr lang="ar-SA" dirty="0" smtClean="0"/>
              <a:t> مادة كيميائية في دخان التبغ منها </a:t>
            </a:r>
            <a:r>
              <a:rPr lang="ar-SA" b="1" dirty="0" smtClean="0">
                <a:solidFill>
                  <a:srgbClr val="FF0000"/>
                </a:solidFill>
              </a:rPr>
              <a:t>250</a:t>
            </a:r>
            <a:r>
              <a:rPr lang="ar-SA" dirty="0" smtClean="0"/>
              <a:t> مادة ضارة </a:t>
            </a:r>
            <a:r>
              <a:rPr lang="ar-SA" b="1" dirty="0" smtClean="0">
                <a:solidFill>
                  <a:srgbClr val="FF0000"/>
                </a:solidFill>
              </a:rPr>
              <a:t>50</a:t>
            </a:r>
            <a:r>
              <a:rPr lang="ar-SA" dirty="0" smtClean="0"/>
              <a:t> منها تسبب السرطان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381000" y="609600"/>
            <a:ext cx="8458200" cy="1600200"/>
          </a:xfrm>
        </p:spPr>
        <p:txBody>
          <a:bodyPr/>
          <a:lstStyle/>
          <a:p>
            <a:pPr algn="ctr"/>
            <a:r>
              <a:rPr lang="ar-SA" sz="7200" b="1" dirty="0" smtClean="0"/>
              <a:t>محاضرة</a:t>
            </a:r>
            <a:endParaRPr lang="en-US" sz="7200" b="1" dirty="0"/>
          </a:p>
        </p:txBody>
      </p:sp>
      <p:sp>
        <p:nvSpPr>
          <p:cNvPr id="3" name="عنوان 2"/>
          <p:cNvSpPr>
            <a:spLocks noGrp="1"/>
          </p:cNvSpPr>
          <p:nvPr>
            <p:ph type="title"/>
          </p:nvPr>
        </p:nvSpPr>
        <p:spPr>
          <a:xfrm>
            <a:off x="180475" y="2590801"/>
            <a:ext cx="8686800" cy="1541110"/>
          </a:xfrm>
        </p:spPr>
        <p:txBody>
          <a:bodyPr>
            <a:noAutofit/>
          </a:bodyPr>
          <a:lstStyle/>
          <a:p>
            <a:pPr algn="ctr"/>
            <a:r>
              <a:rPr lang="ar-SA" sz="6600" b="1" dirty="0" smtClean="0"/>
              <a:t>أخطار وأضرار ومضاعفات التدخين على الفرد والمجتمع</a:t>
            </a:r>
            <a:endParaRPr lang="en-US" sz="6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t>حقائق حول التبغ والتدخين</a:t>
            </a:r>
            <a:endParaRPr lang="en-US" sz="4400" b="1" dirty="0"/>
          </a:p>
        </p:txBody>
      </p:sp>
      <p:pic>
        <p:nvPicPr>
          <p:cNvPr id="5" name="عنصر نائب للمحتوى 4" descr="20229[1] - Copy.jpg"/>
          <p:cNvPicPr>
            <a:picLocks noGrp="1" noChangeAspect="1"/>
          </p:cNvPicPr>
          <p:nvPr>
            <p:ph sz="half" idx="1"/>
          </p:nvPr>
        </p:nvPicPr>
        <p:blipFill>
          <a:blip r:embed="rId2"/>
          <a:stretch>
            <a:fillRect/>
          </a:stretch>
        </p:blipFill>
        <p:spPr>
          <a:xfrm>
            <a:off x="504473" y="1600200"/>
            <a:ext cx="4067527" cy="4724400"/>
          </a:xfrm>
        </p:spPr>
      </p:pic>
      <p:sp>
        <p:nvSpPr>
          <p:cNvPr id="4" name="عنصر نائب للمحتوى 3"/>
          <p:cNvSpPr>
            <a:spLocks noGrp="1"/>
          </p:cNvSpPr>
          <p:nvPr>
            <p:ph sz="half" idx="2"/>
          </p:nvPr>
        </p:nvSpPr>
        <p:spPr/>
        <p:txBody>
          <a:bodyPr/>
          <a:lstStyle/>
          <a:p>
            <a:pPr algn="ctr">
              <a:buNone/>
            </a:pPr>
            <a:r>
              <a:rPr lang="ar-SA" b="1" dirty="0" smtClean="0">
                <a:solidFill>
                  <a:srgbClr val="FF0000"/>
                </a:solidFill>
              </a:rPr>
              <a:t>الحقيقة الثالثة</a:t>
            </a:r>
          </a:p>
          <a:p>
            <a:pPr algn="ctr">
              <a:buNone/>
            </a:pPr>
            <a:r>
              <a:rPr lang="ar-SA" dirty="0" smtClean="0"/>
              <a:t>حوالي </a:t>
            </a:r>
            <a:r>
              <a:rPr lang="ar-SA" b="1" dirty="0" smtClean="0">
                <a:solidFill>
                  <a:srgbClr val="FF0000"/>
                </a:solidFill>
              </a:rPr>
              <a:t>40 % </a:t>
            </a:r>
            <a:r>
              <a:rPr lang="ar-SA" dirty="0" smtClean="0"/>
              <a:t>من جميع الأطفال يتعرض بانتظام لدخان التبغ غير المباشر في المنزل .. </a:t>
            </a:r>
            <a:r>
              <a:rPr lang="ar-SA" b="1" dirty="0" smtClean="0">
                <a:solidFill>
                  <a:srgbClr val="FF0000"/>
                </a:solidFill>
              </a:rPr>
              <a:t>31 % </a:t>
            </a:r>
            <a:r>
              <a:rPr lang="ar-SA" dirty="0" smtClean="0"/>
              <a:t>من الوفيات التي يسببها التدخين غير المباشر تحدث في الأطفال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dirty="0" smtClean="0"/>
              <a:t>اعتقادات خاطئة وحقائق حول التدخين</a:t>
            </a:r>
            <a:endParaRPr lang="en-US" b="1" dirty="0"/>
          </a:p>
        </p:txBody>
      </p:sp>
      <p:pic>
        <p:nvPicPr>
          <p:cNvPr id="5" name="عنصر نائب للمحتوى 4" descr="mm[1] - Copy.jpg"/>
          <p:cNvPicPr>
            <a:picLocks noGrp="1" noChangeAspect="1"/>
          </p:cNvPicPr>
          <p:nvPr>
            <p:ph sz="half" idx="1"/>
          </p:nvPr>
        </p:nvPicPr>
        <p:blipFill>
          <a:blip r:embed="rId2"/>
          <a:stretch>
            <a:fillRect/>
          </a:stretch>
        </p:blipFill>
        <p:spPr>
          <a:xfrm>
            <a:off x="381000" y="1752600"/>
            <a:ext cx="3962400" cy="4572000"/>
          </a:xfrm>
        </p:spPr>
      </p:pic>
      <p:sp>
        <p:nvSpPr>
          <p:cNvPr id="4" name="عنصر نائب للمحتوى 3"/>
          <p:cNvSpPr>
            <a:spLocks noGrp="1"/>
          </p:cNvSpPr>
          <p:nvPr>
            <p:ph sz="half" idx="2"/>
          </p:nvPr>
        </p:nvSpPr>
        <p:spPr/>
        <p:txBody>
          <a:bodyPr>
            <a:normAutofit fontScale="92500"/>
          </a:bodyPr>
          <a:lstStyle/>
          <a:p>
            <a:pPr algn="ctr">
              <a:buNone/>
            </a:pPr>
            <a:r>
              <a:rPr lang="ar-SA" b="1" dirty="0" smtClean="0"/>
              <a:t>السجائر</a:t>
            </a:r>
          </a:p>
          <a:p>
            <a:pPr algn="r">
              <a:buNone/>
            </a:pPr>
            <a:r>
              <a:rPr lang="ar-SA" dirty="0" smtClean="0">
                <a:solidFill>
                  <a:srgbClr val="FF0000"/>
                </a:solidFill>
              </a:rPr>
              <a:t>اعتقاد خاطئ </a:t>
            </a:r>
            <a:r>
              <a:rPr lang="ar-SA" dirty="0" smtClean="0"/>
              <a:t>: تدخين السجائر ليس خطراً .</a:t>
            </a:r>
          </a:p>
          <a:p>
            <a:pPr algn="r">
              <a:buNone/>
            </a:pPr>
            <a:r>
              <a:rPr lang="ar-SA" dirty="0" smtClean="0">
                <a:solidFill>
                  <a:srgbClr val="0070C0"/>
                </a:solidFill>
              </a:rPr>
              <a:t>الحقيقة</a:t>
            </a:r>
            <a:r>
              <a:rPr lang="ar-SA" dirty="0" smtClean="0"/>
              <a:t> : أن التدخين هو أحد أهم الأسباب الرئيسية للوفاة إن أن ألاف السموم الموجودة في التبغ والمواد الكيماوية المضافة للسجائر هي المسئولة عن معظم الأمراض التي تسبب الموت</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اعتقادات خاطئة وحقائق حول التدخين</a:t>
            </a:r>
            <a:endParaRPr lang="en-US" b="1" dirty="0"/>
          </a:p>
        </p:txBody>
      </p:sp>
      <p:pic>
        <p:nvPicPr>
          <p:cNvPr id="5" name="عنصر نائب للمحتوى 4" descr="COUPA02[1].jpg"/>
          <p:cNvPicPr>
            <a:picLocks noGrp="1" noChangeAspect="1"/>
          </p:cNvPicPr>
          <p:nvPr>
            <p:ph sz="half" idx="1"/>
          </p:nvPr>
        </p:nvPicPr>
        <p:blipFill>
          <a:blip r:embed="rId2"/>
          <a:stretch>
            <a:fillRect/>
          </a:stretch>
        </p:blipFill>
        <p:spPr>
          <a:xfrm>
            <a:off x="304800" y="1905000"/>
            <a:ext cx="4343400" cy="4419599"/>
          </a:xfrm>
        </p:spPr>
      </p:pic>
      <p:sp>
        <p:nvSpPr>
          <p:cNvPr id="4" name="عنصر نائب للمحتوى 3"/>
          <p:cNvSpPr>
            <a:spLocks noGrp="1"/>
          </p:cNvSpPr>
          <p:nvPr>
            <p:ph sz="half" idx="2"/>
          </p:nvPr>
        </p:nvSpPr>
        <p:spPr/>
        <p:txBody>
          <a:bodyPr>
            <a:normAutofit fontScale="92500"/>
          </a:bodyPr>
          <a:lstStyle/>
          <a:p>
            <a:pPr algn="ctr">
              <a:buNone/>
            </a:pPr>
            <a:r>
              <a:rPr lang="ar-SA" dirty="0" smtClean="0"/>
              <a:t>ا</a:t>
            </a:r>
            <a:r>
              <a:rPr lang="ar-SA" b="1" dirty="0" smtClean="0"/>
              <a:t>لسيجار</a:t>
            </a:r>
          </a:p>
          <a:p>
            <a:pPr algn="r">
              <a:buNone/>
            </a:pPr>
            <a:r>
              <a:rPr lang="ar-SA" dirty="0" smtClean="0">
                <a:solidFill>
                  <a:srgbClr val="FF0000"/>
                </a:solidFill>
              </a:rPr>
              <a:t>اعتقاد خاطئ </a:t>
            </a:r>
            <a:r>
              <a:rPr lang="ar-SA" dirty="0" smtClean="0"/>
              <a:t>: السيجار ليس ضاراً لأنه من مواد طبيعية .</a:t>
            </a:r>
          </a:p>
          <a:p>
            <a:pPr algn="r">
              <a:buNone/>
            </a:pPr>
            <a:r>
              <a:rPr lang="ar-SA" dirty="0" smtClean="0">
                <a:solidFill>
                  <a:srgbClr val="0070C0"/>
                </a:solidFill>
              </a:rPr>
              <a:t>الحقيقة</a:t>
            </a:r>
            <a:r>
              <a:rPr lang="ar-SA" dirty="0" smtClean="0"/>
              <a:t> : كمية التبغ التي يحتوي عليها السيجار أكبر بكثير منها في السجائر وهي السبب في سرطان الشفاه واللسان والفم والحلق والحنجرة والرئة والمريء والبنكرياس وأمراض القلب والرئة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اعتقادات خاطئة وحقائق حول التدخين</a:t>
            </a:r>
            <a:endParaRPr lang="en-US" b="1" dirty="0"/>
          </a:p>
        </p:txBody>
      </p:sp>
      <p:pic>
        <p:nvPicPr>
          <p:cNvPr id="5" name="عنصر نائب للمحتوى 4" descr="pd142642-electric_cigarette_pipe_901[1].jpg"/>
          <p:cNvPicPr>
            <a:picLocks noGrp="1" noChangeAspect="1"/>
          </p:cNvPicPr>
          <p:nvPr>
            <p:ph sz="half" idx="1"/>
          </p:nvPr>
        </p:nvPicPr>
        <p:blipFill>
          <a:blip r:embed="rId2"/>
          <a:stretch>
            <a:fillRect/>
          </a:stretch>
        </p:blipFill>
        <p:spPr>
          <a:xfrm>
            <a:off x="381000" y="1676400"/>
            <a:ext cx="4267200" cy="4572000"/>
          </a:xfrm>
        </p:spPr>
      </p:pic>
      <p:sp>
        <p:nvSpPr>
          <p:cNvPr id="4" name="عنصر نائب للمحتوى 3"/>
          <p:cNvSpPr>
            <a:spLocks noGrp="1"/>
          </p:cNvSpPr>
          <p:nvPr>
            <p:ph sz="half" idx="2"/>
          </p:nvPr>
        </p:nvSpPr>
        <p:spPr/>
        <p:txBody>
          <a:bodyPr/>
          <a:lstStyle/>
          <a:p>
            <a:pPr algn="ctr">
              <a:buNone/>
            </a:pPr>
            <a:r>
              <a:rPr lang="ar-SA" b="1" dirty="0" smtClean="0"/>
              <a:t>الغليون</a:t>
            </a:r>
          </a:p>
          <a:p>
            <a:pPr algn="r">
              <a:buNone/>
            </a:pPr>
            <a:r>
              <a:rPr lang="ar-SA" dirty="0" smtClean="0">
                <a:solidFill>
                  <a:srgbClr val="FF0000"/>
                </a:solidFill>
              </a:rPr>
              <a:t>اعتقاد خاطئ </a:t>
            </a:r>
            <a:r>
              <a:rPr lang="ar-SA" dirty="0" smtClean="0"/>
              <a:t>: الغليون أقل ضرراً من السجائر .</a:t>
            </a:r>
          </a:p>
          <a:p>
            <a:pPr algn="r">
              <a:buNone/>
            </a:pPr>
            <a:r>
              <a:rPr lang="ar-SA" dirty="0" smtClean="0">
                <a:solidFill>
                  <a:srgbClr val="0070C0"/>
                </a:solidFill>
              </a:rPr>
              <a:t>الحقيقة</a:t>
            </a:r>
            <a:r>
              <a:rPr lang="ar-SA" dirty="0" smtClean="0"/>
              <a:t> : الغليون أكثر قلوية وبالتالي أكثر وأسرع إدماناً مما يؤدي لخطورة الإصابة بانسداد الشعب الهوائية المزمن وسرطان الفم والحنجرة والبلعوم والرئة وسرطان الرأس والرقبة</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اعتقادات خاطئة وحقائق حول التدخين</a:t>
            </a:r>
            <a:endParaRPr lang="en-US" b="1" dirty="0"/>
          </a:p>
        </p:txBody>
      </p:sp>
      <p:pic>
        <p:nvPicPr>
          <p:cNvPr id="5" name="عنصر نائب للمحتوى 4" descr="mmc-shesha135[1].jpg"/>
          <p:cNvPicPr>
            <a:picLocks noGrp="1" noChangeAspect="1"/>
          </p:cNvPicPr>
          <p:nvPr>
            <p:ph sz="half" idx="1"/>
          </p:nvPr>
        </p:nvPicPr>
        <p:blipFill>
          <a:blip r:embed="rId2"/>
          <a:stretch>
            <a:fillRect/>
          </a:stretch>
        </p:blipFill>
        <p:spPr>
          <a:xfrm>
            <a:off x="381000" y="1600200"/>
            <a:ext cx="4267200" cy="4724400"/>
          </a:xfrm>
        </p:spPr>
      </p:pic>
      <p:sp>
        <p:nvSpPr>
          <p:cNvPr id="4" name="عنصر نائب للمحتوى 3"/>
          <p:cNvSpPr>
            <a:spLocks noGrp="1"/>
          </p:cNvSpPr>
          <p:nvPr>
            <p:ph sz="half" idx="2"/>
          </p:nvPr>
        </p:nvSpPr>
        <p:spPr/>
        <p:txBody>
          <a:bodyPr/>
          <a:lstStyle/>
          <a:p>
            <a:pPr algn="ctr">
              <a:buNone/>
            </a:pPr>
            <a:r>
              <a:rPr lang="ar-SA" b="1" dirty="0" smtClean="0"/>
              <a:t>الشيشة</a:t>
            </a:r>
          </a:p>
          <a:p>
            <a:pPr algn="r">
              <a:buNone/>
            </a:pPr>
            <a:r>
              <a:rPr lang="ar-SA" dirty="0" smtClean="0">
                <a:solidFill>
                  <a:srgbClr val="FF0000"/>
                </a:solidFill>
              </a:rPr>
              <a:t>اعتقاد خاطئ </a:t>
            </a:r>
            <a:r>
              <a:rPr lang="ar-SA" dirty="0" smtClean="0"/>
              <a:t>: الدخان يمر عبر مجرى من الماء مما يجعل الدخان المنبعث من دخان الشيشة لا يسبب ضرراً للمدخن .</a:t>
            </a:r>
          </a:p>
          <a:p>
            <a:pPr algn="r">
              <a:buNone/>
            </a:pPr>
            <a:r>
              <a:rPr lang="ar-SA" dirty="0" smtClean="0">
                <a:solidFill>
                  <a:srgbClr val="0070C0"/>
                </a:solidFill>
              </a:rPr>
              <a:t>الحقيقة</a:t>
            </a:r>
            <a:r>
              <a:rPr lang="ar-SA" dirty="0" smtClean="0"/>
              <a:t> : ساعة واحدة من تدخين الشيشة تقدر </a:t>
            </a:r>
            <a:r>
              <a:rPr lang="ar-SA" dirty="0" err="1" smtClean="0"/>
              <a:t>بـ</a:t>
            </a:r>
            <a:r>
              <a:rPr lang="ar-SA" dirty="0" smtClean="0"/>
              <a:t> </a:t>
            </a:r>
            <a:r>
              <a:rPr lang="ar-SA" dirty="0" smtClean="0">
                <a:solidFill>
                  <a:srgbClr val="FF0000"/>
                </a:solidFill>
              </a:rPr>
              <a:t>100 – 200</a:t>
            </a:r>
            <a:r>
              <a:rPr lang="ar-SA" dirty="0" smtClean="0"/>
              <a:t> مرة من حجم استنشاق دخان السجائر</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d_27_10_2011_42_50[1].jpg"/>
          <p:cNvPicPr>
            <a:picLocks noGrp="1" noChangeAspect="1"/>
          </p:cNvPicPr>
          <p:nvPr>
            <p:ph idx="1"/>
          </p:nvPr>
        </p:nvPicPr>
        <p:blipFill>
          <a:blip r:embed="rId2"/>
          <a:stretch>
            <a:fillRect/>
          </a:stretch>
        </p:blipFill>
        <p:spPr>
          <a:xfrm>
            <a:off x="304800" y="533400"/>
            <a:ext cx="8534400" cy="5867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6000" b="1" dirty="0" smtClean="0"/>
              <a:t>التبغ</a:t>
            </a:r>
            <a:endParaRPr lang="en-US" sz="6000" b="1" dirty="0"/>
          </a:p>
        </p:txBody>
      </p:sp>
      <p:pic>
        <p:nvPicPr>
          <p:cNvPr id="5" name="عنصر نائب للمحتوى 4" descr="imagesCA4SIK4N.jpg"/>
          <p:cNvPicPr>
            <a:picLocks noGrp="1" noChangeAspect="1"/>
          </p:cNvPicPr>
          <p:nvPr>
            <p:ph sz="half" idx="1"/>
          </p:nvPr>
        </p:nvPicPr>
        <p:blipFill>
          <a:blip r:embed="rId2"/>
          <a:stretch>
            <a:fillRect/>
          </a:stretch>
        </p:blipFill>
        <p:spPr>
          <a:xfrm>
            <a:off x="381000" y="1676400"/>
            <a:ext cx="3810000" cy="4724400"/>
          </a:xfrm>
        </p:spPr>
      </p:pic>
      <p:sp>
        <p:nvSpPr>
          <p:cNvPr id="4" name="عنصر نائب للمحتوى 3"/>
          <p:cNvSpPr>
            <a:spLocks noGrp="1"/>
          </p:cNvSpPr>
          <p:nvPr>
            <p:ph sz="half" idx="2"/>
          </p:nvPr>
        </p:nvSpPr>
        <p:spPr>
          <a:xfrm>
            <a:off x="4343400" y="1600200"/>
            <a:ext cx="4343400" cy="4724400"/>
          </a:xfrm>
        </p:spPr>
        <p:txBody>
          <a:bodyPr>
            <a:normAutofit fontScale="92500" lnSpcReduction="10000"/>
          </a:bodyPr>
          <a:lstStyle/>
          <a:p>
            <a:pPr algn="r">
              <a:buNone/>
            </a:pPr>
            <a:r>
              <a:rPr lang="ar-SA" sz="3000" dirty="0" smtClean="0">
                <a:solidFill>
                  <a:schemeClr val="tx1"/>
                </a:solidFill>
              </a:rPr>
              <a:t>نبات من الفصيلة الباذنجانية وله أنواع مختلفة يبلغ ارتفاعه مترين وموطنه الأصلي أمريكا الجنوبية أوراقه عريضة ويختلف عدد الورقات في النبات حسب الظروف البيئية السائدة تقطف أوراقه وتجفف وتخمر ثم تلف وتسحق حسب نوع الاستعمال توجد المادة الفعالة في التبغ في الأوراق</a:t>
            </a:r>
            <a:endParaRPr lang="en-US" sz="30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6000" b="1" dirty="0" smtClean="0">
                <a:solidFill>
                  <a:schemeClr val="tx1"/>
                </a:solidFill>
              </a:rPr>
              <a:t>النيكوتين</a:t>
            </a:r>
            <a:endParaRPr lang="en-US" sz="6000" b="1" dirty="0">
              <a:solidFill>
                <a:schemeClr val="tx1"/>
              </a:solidFill>
            </a:endParaRPr>
          </a:p>
        </p:txBody>
      </p:sp>
      <p:pic>
        <p:nvPicPr>
          <p:cNvPr id="5" name="عنصر نائب للمحتوى 4" descr="1111[1].jpg"/>
          <p:cNvPicPr>
            <a:picLocks noGrp="1" noChangeAspect="1"/>
          </p:cNvPicPr>
          <p:nvPr>
            <p:ph sz="half" idx="1"/>
          </p:nvPr>
        </p:nvPicPr>
        <p:blipFill>
          <a:blip r:embed="rId2"/>
          <a:stretch>
            <a:fillRect/>
          </a:stretch>
        </p:blipFill>
        <p:spPr>
          <a:xfrm>
            <a:off x="228600" y="1524000"/>
            <a:ext cx="4267200" cy="5105400"/>
          </a:xfrm>
        </p:spPr>
      </p:pic>
      <p:sp>
        <p:nvSpPr>
          <p:cNvPr id="4" name="عنصر نائب للمحتوى 3"/>
          <p:cNvSpPr>
            <a:spLocks noGrp="1"/>
          </p:cNvSpPr>
          <p:nvPr>
            <p:ph sz="half" idx="2"/>
          </p:nvPr>
        </p:nvSpPr>
        <p:spPr>
          <a:xfrm>
            <a:off x="4572000" y="1600200"/>
            <a:ext cx="4114800" cy="4953000"/>
          </a:xfrm>
        </p:spPr>
        <p:txBody>
          <a:bodyPr>
            <a:normAutofit lnSpcReduction="10000"/>
          </a:bodyPr>
          <a:lstStyle/>
          <a:p>
            <a:pPr algn="r">
              <a:buNone/>
            </a:pPr>
            <a:r>
              <a:rPr lang="ar-SA" sz="2000" dirty="0" smtClean="0"/>
              <a:t>مركب عضوي شبه قلوي وسام يوجد في جميع أجزاء نبات التبغ لكن تركيزه في الأوراق أكبر وهو سائل زيتي القوام ذو رائحة قوية وطعم حار محرق عديم اللون يصفر لونه بتعرضه للهواء والنور ثم يصبح بني اللون وهو سريع الذوبان في الماء وهو قاتل إذا أخذ بجرعات عالية .. الجرعات الأولى منه تعطي تنبيه قوي وحاد والجرعات التالية تؤدي للشعور بالهدوء تعاطيه يزيد من سرعة دقات القلب لدى المدخنين الجدد ويؤدي لانخفاض درجة حرارة الجسم ويقلل من تدفق الدماء للأعضاء الطرفية مثل الساق والقدم وهو مادة قابضة للأوعية  الدموية وتأثير النيكوتين سرطاني</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dirty="0" smtClean="0"/>
              <a:t>أ</a:t>
            </a:r>
            <a:r>
              <a:rPr lang="ar-SA" sz="4400" b="1" dirty="0" smtClean="0"/>
              <a:t>سباب التدخين .. لماذا يدخن الناس ؟!</a:t>
            </a:r>
            <a:endParaRPr lang="en-US" sz="4400" b="1" dirty="0"/>
          </a:p>
        </p:txBody>
      </p:sp>
      <p:pic>
        <p:nvPicPr>
          <p:cNvPr id="5" name="عنصر نائب للمحتوى 4" descr="2[1] - Copy.jpg"/>
          <p:cNvPicPr>
            <a:picLocks noGrp="1" noChangeAspect="1"/>
          </p:cNvPicPr>
          <p:nvPr>
            <p:ph sz="half" idx="1"/>
          </p:nvPr>
        </p:nvPicPr>
        <p:blipFill>
          <a:blip r:embed="rId2"/>
          <a:stretch>
            <a:fillRect/>
          </a:stretch>
        </p:blipFill>
        <p:spPr>
          <a:xfrm>
            <a:off x="228600" y="1371600"/>
            <a:ext cx="4267200" cy="4952999"/>
          </a:xfrm>
        </p:spPr>
      </p:pic>
      <p:sp>
        <p:nvSpPr>
          <p:cNvPr id="4" name="عنصر نائب للمحتوى 3"/>
          <p:cNvSpPr>
            <a:spLocks noGrp="1"/>
          </p:cNvSpPr>
          <p:nvPr>
            <p:ph sz="half" idx="2"/>
          </p:nvPr>
        </p:nvSpPr>
        <p:spPr>
          <a:xfrm>
            <a:off x="4648200" y="1371600"/>
            <a:ext cx="4343400" cy="4953000"/>
          </a:xfrm>
        </p:spPr>
        <p:txBody>
          <a:bodyPr>
            <a:normAutofit fontScale="92500"/>
          </a:bodyPr>
          <a:lstStyle/>
          <a:p>
            <a:pPr algn="r">
              <a:buNone/>
            </a:pPr>
            <a:r>
              <a:rPr lang="ar-SA" dirty="0" smtClean="0">
                <a:solidFill>
                  <a:srgbClr val="FF0000"/>
                </a:solidFill>
              </a:rPr>
              <a:t>التقليد</a:t>
            </a:r>
            <a:r>
              <a:rPr lang="ar-SA" dirty="0" smtClean="0"/>
              <a:t> للآخرين ( الآباء )</a:t>
            </a:r>
          </a:p>
          <a:p>
            <a:pPr algn="r">
              <a:buNone/>
            </a:pPr>
            <a:r>
              <a:rPr lang="ar-SA" dirty="0" smtClean="0">
                <a:solidFill>
                  <a:srgbClr val="FF0000"/>
                </a:solidFill>
              </a:rPr>
              <a:t>مصاحبة</a:t>
            </a:r>
            <a:r>
              <a:rPr lang="ar-SA" dirty="0" smtClean="0"/>
              <a:t> المدخنين</a:t>
            </a:r>
          </a:p>
          <a:p>
            <a:pPr algn="r">
              <a:buNone/>
            </a:pPr>
            <a:r>
              <a:rPr lang="ar-SA" dirty="0" smtClean="0">
                <a:solidFill>
                  <a:srgbClr val="FF0000"/>
                </a:solidFill>
              </a:rPr>
              <a:t>حب</a:t>
            </a:r>
            <a:r>
              <a:rPr lang="ar-SA" dirty="0" smtClean="0"/>
              <a:t> الظهور باكتمال الرجولة</a:t>
            </a:r>
          </a:p>
          <a:p>
            <a:pPr algn="r">
              <a:buNone/>
            </a:pPr>
            <a:r>
              <a:rPr lang="ar-SA" dirty="0" smtClean="0">
                <a:solidFill>
                  <a:srgbClr val="FF0000"/>
                </a:solidFill>
              </a:rPr>
              <a:t>الاستهانة</a:t>
            </a:r>
            <a:r>
              <a:rPr lang="ar-SA" dirty="0" smtClean="0"/>
              <a:t> بعواقب التدخين </a:t>
            </a:r>
            <a:r>
              <a:rPr lang="ar-SA" dirty="0" smtClean="0">
                <a:solidFill>
                  <a:srgbClr val="FF0000"/>
                </a:solidFill>
              </a:rPr>
              <a:t>البطالة</a:t>
            </a:r>
            <a:r>
              <a:rPr lang="ar-SA" dirty="0" smtClean="0"/>
              <a:t> والفراغ</a:t>
            </a:r>
          </a:p>
          <a:p>
            <a:pPr algn="r">
              <a:buNone/>
            </a:pPr>
            <a:r>
              <a:rPr lang="ar-SA" dirty="0" smtClean="0">
                <a:solidFill>
                  <a:srgbClr val="FF0000"/>
                </a:solidFill>
              </a:rPr>
              <a:t>التعرض</a:t>
            </a:r>
            <a:r>
              <a:rPr lang="ar-SA" dirty="0" smtClean="0"/>
              <a:t> المستمر لإعلانات التبغ </a:t>
            </a:r>
          </a:p>
          <a:p>
            <a:pPr algn="r">
              <a:buNone/>
            </a:pPr>
            <a:r>
              <a:rPr lang="ar-SA" dirty="0" smtClean="0">
                <a:solidFill>
                  <a:srgbClr val="FF0000"/>
                </a:solidFill>
              </a:rPr>
              <a:t>الاعتقادات</a:t>
            </a:r>
            <a:r>
              <a:rPr lang="ar-SA" dirty="0" smtClean="0"/>
              <a:t> الخاطئة حول التدخين مثل </a:t>
            </a:r>
            <a:r>
              <a:rPr lang="ar-SA" dirty="0" smtClean="0">
                <a:solidFill>
                  <a:schemeClr val="tx1"/>
                </a:solidFill>
              </a:rPr>
              <a:t>(</a:t>
            </a:r>
            <a:r>
              <a:rPr lang="ar-SA" dirty="0" smtClean="0">
                <a:solidFill>
                  <a:srgbClr val="FF0000"/>
                </a:solidFill>
              </a:rPr>
              <a:t> </a:t>
            </a:r>
            <a:r>
              <a:rPr lang="ar-SA" dirty="0" smtClean="0">
                <a:solidFill>
                  <a:srgbClr val="0070C0"/>
                </a:solidFill>
              </a:rPr>
              <a:t>يساعد على التركيز .. يمنح الثقة .. يساعد على الاسترخاء .. صعوبة تركه </a:t>
            </a:r>
            <a:r>
              <a:rPr lang="ar-SA" dirty="0" smtClean="0"/>
              <a:t>)</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SA" sz="4400" b="1" dirty="0" smtClean="0"/>
              <a:t>أضرار التدخين على الأطفال المدخنين في سن مبكرة</a:t>
            </a:r>
            <a:endParaRPr lang="en-US" sz="4400" b="1" dirty="0"/>
          </a:p>
        </p:txBody>
      </p:sp>
      <p:pic>
        <p:nvPicPr>
          <p:cNvPr id="5" name="عنصر نائب للمحتوى 4" descr="smokin10[1][1] - Copy.jpg"/>
          <p:cNvPicPr>
            <a:picLocks noGrp="1" noChangeAspect="1"/>
          </p:cNvPicPr>
          <p:nvPr>
            <p:ph sz="half" idx="1"/>
          </p:nvPr>
        </p:nvPicPr>
        <p:blipFill>
          <a:blip r:embed="rId2"/>
          <a:stretch>
            <a:fillRect/>
          </a:stretch>
        </p:blipFill>
        <p:spPr>
          <a:xfrm>
            <a:off x="304800" y="1600200"/>
            <a:ext cx="4038600" cy="4800600"/>
          </a:xfrm>
        </p:spPr>
      </p:pic>
      <p:sp>
        <p:nvSpPr>
          <p:cNvPr id="4" name="عنصر نائب للمحتوى 3"/>
          <p:cNvSpPr>
            <a:spLocks noGrp="1"/>
          </p:cNvSpPr>
          <p:nvPr>
            <p:ph sz="half" idx="2"/>
          </p:nvPr>
        </p:nvSpPr>
        <p:spPr/>
        <p:txBody>
          <a:bodyPr/>
          <a:lstStyle/>
          <a:p>
            <a:pPr algn="r">
              <a:buNone/>
            </a:pPr>
            <a:r>
              <a:rPr lang="ar-SA" dirty="0" smtClean="0">
                <a:solidFill>
                  <a:srgbClr val="FF0000"/>
                </a:solidFill>
              </a:rPr>
              <a:t>ضرر</a:t>
            </a:r>
            <a:r>
              <a:rPr lang="ar-SA" dirty="0" smtClean="0"/>
              <a:t> على الرئتين والقلب</a:t>
            </a:r>
          </a:p>
          <a:p>
            <a:pPr algn="r">
              <a:buNone/>
            </a:pPr>
            <a:r>
              <a:rPr lang="ar-SA" dirty="0" smtClean="0">
                <a:solidFill>
                  <a:srgbClr val="FF0000"/>
                </a:solidFill>
              </a:rPr>
              <a:t>سعال</a:t>
            </a:r>
            <a:r>
              <a:rPr lang="ar-SA" dirty="0" smtClean="0"/>
              <a:t> مستمر</a:t>
            </a:r>
          </a:p>
          <a:p>
            <a:pPr algn="r">
              <a:buNone/>
            </a:pPr>
            <a:r>
              <a:rPr lang="ar-SA" dirty="0" smtClean="0">
                <a:solidFill>
                  <a:srgbClr val="FF0000"/>
                </a:solidFill>
              </a:rPr>
              <a:t>ضيق</a:t>
            </a:r>
            <a:r>
              <a:rPr lang="ar-SA" dirty="0" smtClean="0"/>
              <a:t> تنفس</a:t>
            </a:r>
          </a:p>
          <a:p>
            <a:pPr algn="r">
              <a:buNone/>
            </a:pPr>
            <a:r>
              <a:rPr lang="ar-SA" dirty="0" smtClean="0">
                <a:solidFill>
                  <a:srgbClr val="FF0000"/>
                </a:solidFill>
              </a:rPr>
              <a:t>زيادة</a:t>
            </a:r>
            <a:r>
              <a:rPr lang="ar-SA" dirty="0" smtClean="0"/>
              <a:t> معدل ضربات القلب</a:t>
            </a:r>
          </a:p>
          <a:p>
            <a:pPr algn="r">
              <a:buNone/>
            </a:pPr>
            <a:r>
              <a:rPr lang="ar-SA" dirty="0" smtClean="0">
                <a:solidFill>
                  <a:srgbClr val="FF0000"/>
                </a:solidFill>
              </a:rPr>
              <a:t>رائحة</a:t>
            </a:r>
            <a:r>
              <a:rPr lang="ar-SA" dirty="0" smtClean="0"/>
              <a:t> نفس كريهة</a:t>
            </a:r>
          </a:p>
          <a:p>
            <a:pPr algn="r">
              <a:buNone/>
            </a:pPr>
            <a:r>
              <a:rPr lang="ar-SA" dirty="0" smtClean="0">
                <a:solidFill>
                  <a:srgbClr val="FF0000"/>
                </a:solidFill>
              </a:rPr>
              <a:t>رائحة</a:t>
            </a:r>
            <a:r>
              <a:rPr lang="ar-SA" dirty="0" smtClean="0"/>
              <a:t> ملابس كريهة</a:t>
            </a:r>
          </a:p>
          <a:p>
            <a:pPr algn="r">
              <a:buNone/>
            </a:pPr>
            <a:r>
              <a:rPr lang="ar-SA" dirty="0" smtClean="0">
                <a:solidFill>
                  <a:srgbClr val="FF0000"/>
                </a:solidFill>
              </a:rPr>
              <a:t>أسنان</a:t>
            </a:r>
            <a:r>
              <a:rPr lang="ar-SA" dirty="0" smtClean="0"/>
              <a:t> صفراء</a:t>
            </a:r>
          </a:p>
          <a:p>
            <a:pPr algn="r">
              <a:buNone/>
            </a:pPr>
            <a:r>
              <a:rPr lang="ar-SA" dirty="0" smtClean="0">
                <a:solidFill>
                  <a:srgbClr val="FF0000"/>
                </a:solidFill>
              </a:rPr>
              <a:t>تجنب </a:t>
            </a:r>
            <a:r>
              <a:rPr lang="ar-SA" dirty="0" smtClean="0"/>
              <a:t>غير المدخنين</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4400" b="1" dirty="0" smtClean="0"/>
              <a:t>أضرار التدخين على المراهقين والشباب</a:t>
            </a:r>
            <a:endParaRPr lang="en-US" sz="4400" b="1" dirty="0"/>
          </a:p>
        </p:txBody>
      </p:sp>
      <p:pic>
        <p:nvPicPr>
          <p:cNvPr id="5" name="عنصر نائب للمحتوى 4" descr="imagesCA7IPZJP - Copy.jpg"/>
          <p:cNvPicPr>
            <a:picLocks noGrp="1" noChangeAspect="1"/>
          </p:cNvPicPr>
          <p:nvPr>
            <p:ph sz="half" idx="1"/>
          </p:nvPr>
        </p:nvPicPr>
        <p:blipFill>
          <a:blip r:embed="rId2"/>
          <a:stretch>
            <a:fillRect/>
          </a:stretch>
        </p:blipFill>
        <p:spPr>
          <a:xfrm>
            <a:off x="381000" y="1600200"/>
            <a:ext cx="3962400" cy="4724400"/>
          </a:xfrm>
        </p:spPr>
      </p:pic>
      <p:sp>
        <p:nvSpPr>
          <p:cNvPr id="4" name="عنصر نائب للمحتوى 3"/>
          <p:cNvSpPr>
            <a:spLocks noGrp="1"/>
          </p:cNvSpPr>
          <p:nvPr>
            <p:ph sz="half" idx="2"/>
          </p:nvPr>
        </p:nvSpPr>
        <p:spPr/>
        <p:txBody>
          <a:bodyPr/>
          <a:lstStyle/>
          <a:p>
            <a:pPr algn="r">
              <a:buNone/>
            </a:pPr>
            <a:r>
              <a:rPr lang="ar-SA" dirty="0" smtClean="0">
                <a:solidFill>
                  <a:srgbClr val="FF0000"/>
                </a:solidFill>
              </a:rPr>
              <a:t>أمراض</a:t>
            </a:r>
            <a:r>
              <a:rPr lang="ar-SA" dirty="0" smtClean="0"/>
              <a:t> القلب</a:t>
            </a:r>
          </a:p>
          <a:p>
            <a:pPr algn="r">
              <a:buNone/>
            </a:pPr>
            <a:r>
              <a:rPr lang="ar-SA" dirty="0" smtClean="0">
                <a:solidFill>
                  <a:srgbClr val="FF0000"/>
                </a:solidFill>
              </a:rPr>
              <a:t>السرطانات</a:t>
            </a:r>
            <a:r>
              <a:rPr lang="ar-SA" dirty="0" smtClean="0"/>
              <a:t> المختلفة</a:t>
            </a:r>
          </a:p>
          <a:p>
            <a:pPr algn="r">
              <a:buNone/>
            </a:pPr>
            <a:r>
              <a:rPr lang="ar-SA" dirty="0" smtClean="0">
                <a:solidFill>
                  <a:srgbClr val="FF0000"/>
                </a:solidFill>
              </a:rPr>
              <a:t>يقلل</a:t>
            </a:r>
            <a:r>
              <a:rPr lang="ar-SA" dirty="0" smtClean="0"/>
              <a:t> من كفاءة الرئتين</a:t>
            </a:r>
          </a:p>
          <a:p>
            <a:pPr algn="r">
              <a:buNone/>
            </a:pPr>
            <a:r>
              <a:rPr lang="ar-SA" dirty="0" smtClean="0">
                <a:solidFill>
                  <a:srgbClr val="FF0000"/>
                </a:solidFill>
              </a:rPr>
              <a:t>يؤدي</a:t>
            </a:r>
            <a:r>
              <a:rPr lang="ar-SA" dirty="0" smtClean="0"/>
              <a:t> للعقم</a:t>
            </a:r>
          </a:p>
          <a:p>
            <a:pPr algn="r">
              <a:buNone/>
            </a:pPr>
            <a:r>
              <a:rPr lang="ar-SA" dirty="0" smtClean="0">
                <a:solidFill>
                  <a:srgbClr val="FF0000"/>
                </a:solidFill>
              </a:rPr>
              <a:t>أضرار </a:t>
            </a:r>
            <a:r>
              <a:rPr lang="ar-SA" dirty="0" smtClean="0"/>
              <a:t>بالجلد والعضلات</a:t>
            </a:r>
          </a:p>
          <a:p>
            <a:pPr algn="r">
              <a:buNone/>
            </a:pPr>
            <a:r>
              <a:rPr lang="ar-SA" dirty="0" smtClean="0">
                <a:solidFill>
                  <a:srgbClr val="FF0000"/>
                </a:solidFill>
              </a:rPr>
              <a:t>أمراض</a:t>
            </a:r>
            <a:r>
              <a:rPr lang="ar-SA" dirty="0" smtClean="0"/>
              <a:t> اللثة والأسنان</a:t>
            </a:r>
          </a:p>
          <a:p>
            <a:pPr algn="r">
              <a:buNone/>
            </a:pPr>
            <a:r>
              <a:rPr lang="ar-SA" dirty="0" smtClean="0">
                <a:solidFill>
                  <a:srgbClr val="FF0000"/>
                </a:solidFill>
              </a:rPr>
              <a:t>ارتفاع</a:t>
            </a:r>
            <a:r>
              <a:rPr lang="ar-SA" dirty="0" smtClean="0"/>
              <a:t> غاز أول أكسيد الكربون في الدم</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4400" b="1" dirty="0" smtClean="0"/>
              <a:t>أضرار التدخين على النساء والحوامل</a:t>
            </a:r>
            <a:endParaRPr lang="en-US" sz="4400" b="1" dirty="0"/>
          </a:p>
        </p:txBody>
      </p:sp>
      <p:pic>
        <p:nvPicPr>
          <p:cNvPr id="5" name="عنصر نائب للمحتوى 4" descr="3-4ee9f4409a79d[1] - Copy.jpg"/>
          <p:cNvPicPr>
            <a:picLocks noGrp="1" noChangeAspect="1"/>
          </p:cNvPicPr>
          <p:nvPr>
            <p:ph sz="half" idx="1"/>
          </p:nvPr>
        </p:nvPicPr>
        <p:blipFill>
          <a:blip r:embed="rId2"/>
          <a:stretch>
            <a:fillRect/>
          </a:stretch>
        </p:blipFill>
        <p:spPr>
          <a:xfrm>
            <a:off x="381000" y="1905000"/>
            <a:ext cx="3962400" cy="4572000"/>
          </a:xfrm>
        </p:spPr>
      </p:pic>
      <p:sp>
        <p:nvSpPr>
          <p:cNvPr id="4" name="عنصر نائب للمحتوى 3"/>
          <p:cNvSpPr>
            <a:spLocks noGrp="1"/>
          </p:cNvSpPr>
          <p:nvPr>
            <p:ph sz="half" idx="2"/>
          </p:nvPr>
        </p:nvSpPr>
        <p:spPr/>
        <p:txBody>
          <a:bodyPr>
            <a:normAutofit lnSpcReduction="10000"/>
          </a:bodyPr>
          <a:lstStyle/>
          <a:p>
            <a:pPr algn="r">
              <a:buNone/>
            </a:pPr>
            <a:r>
              <a:rPr lang="ar-SA" dirty="0" smtClean="0">
                <a:solidFill>
                  <a:srgbClr val="FF0000"/>
                </a:solidFill>
              </a:rPr>
              <a:t>أمراض</a:t>
            </a:r>
            <a:r>
              <a:rPr lang="ar-SA" dirty="0" smtClean="0"/>
              <a:t> القلب</a:t>
            </a:r>
          </a:p>
          <a:p>
            <a:pPr algn="r">
              <a:buNone/>
            </a:pPr>
            <a:r>
              <a:rPr lang="ar-SA" dirty="0" smtClean="0">
                <a:solidFill>
                  <a:srgbClr val="FF0000"/>
                </a:solidFill>
              </a:rPr>
              <a:t>السرطانات</a:t>
            </a:r>
            <a:r>
              <a:rPr lang="ar-SA" dirty="0" smtClean="0"/>
              <a:t> وخاصة سرطان الثدي</a:t>
            </a:r>
          </a:p>
          <a:p>
            <a:pPr algn="r">
              <a:buNone/>
            </a:pPr>
            <a:r>
              <a:rPr lang="ar-SA" dirty="0" smtClean="0">
                <a:solidFill>
                  <a:srgbClr val="FF0000"/>
                </a:solidFill>
              </a:rPr>
              <a:t>هشاشة</a:t>
            </a:r>
            <a:r>
              <a:rPr lang="ar-SA" dirty="0" smtClean="0"/>
              <a:t> العظام</a:t>
            </a:r>
          </a:p>
          <a:p>
            <a:pPr algn="r">
              <a:buNone/>
            </a:pPr>
            <a:r>
              <a:rPr lang="ar-SA" dirty="0" smtClean="0">
                <a:solidFill>
                  <a:srgbClr val="FF0000"/>
                </a:solidFill>
              </a:rPr>
              <a:t>يؤثر</a:t>
            </a:r>
            <a:r>
              <a:rPr lang="ar-SA" dirty="0" smtClean="0"/>
              <a:t> على خصوبة المرأة</a:t>
            </a:r>
          </a:p>
          <a:p>
            <a:pPr algn="r">
              <a:buNone/>
            </a:pPr>
            <a:r>
              <a:rPr lang="ar-SA" dirty="0" smtClean="0">
                <a:solidFill>
                  <a:srgbClr val="FF0000"/>
                </a:solidFill>
              </a:rPr>
              <a:t>تجاعيد</a:t>
            </a:r>
            <a:r>
              <a:rPr lang="ar-SA" dirty="0" smtClean="0"/>
              <a:t> بالجلد خاصة الوجه</a:t>
            </a:r>
          </a:p>
          <a:p>
            <a:pPr algn="r">
              <a:buNone/>
            </a:pPr>
            <a:r>
              <a:rPr lang="ar-SA" dirty="0" smtClean="0">
                <a:solidFill>
                  <a:srgbClr val="FF0000"/>
                </a:solidFill>
              </a:rPr>
              <a:t>نقص</a:t>
            </a:r>
            <a:r>
              <a:rPr lang="ar-SA" dirty="0" smtClean="0"/>
              <a:t> وزن الجنين</a:t>
            </a:r>
          </a:p>
          <a:p>
            <a:pPr algn="r">
              <a:buNone/>
            </a:pPr>
            <a:r>
              <a:rPr lang="ar-SA" dirty="0" smtClean="0">
                <a:solidFill>
                  <a:srgbClr val="FF0000"/>
                </a:solidFill>
              </a:rPr>
              <a:t>الإجهاض</a:t>
            </a:r>
            <a:r>
              <a:rPr lang="ar-SA" dirty="0" smtClean="0"/>
              <a:t> والولادة المبكرة</a:t>
            </a:r>
          </a:p>
          <a:p>
            <a:pPr algn="r">
              <a:buNone/>
            </a:pPr>
            <a:r>
              <a:rPr lang="ar-SA" dirty="0" smtClean="0">
                <a:solidFill>
                  <a:srgbClr val="FF0000"/>
                </a:solidFill>
              </a:rPr>
              <a:t>انزلاق</a:t>
            </a:r>
            <a:r>
              <a:rPr lang="ar-SA" dirty="0" smtClean="0"/>
              <a:t> المشيمة</a:t>
            </a:r>
          </a:p>
          <a:p>
            <a:pPr algn="r">
              <a:buNone/>
            </a:pPr>
            <a:r>
              <a:rPr lang="ar-SA" dirty="0" smtClean="0">
                <a:solidFill>
                  <a:srgbClr val="FF0000"/>
                </a:solidFill>
              </a:rPr>
              <a:t>تسمم</a:t>
            </a:r>
            <a:r>
              <a:rPr lang="ar-SA" dirty="0" smtClean="0"/>
              <a:t> الحمل</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t>أضرار التدخين على كبار السن</a:t>
            </a:r>
            <a:endParaRPr lang="en-US" sz="4400" b="1" dirty="0"/>
          </a:p>
        </p:txBody>
      </p:sp>
      <p:pic>
        <p:nvPicPr>
          <p:cNvPr id="5" name="عنصر نائب للمحتوى 4" descr="domain-b94b082412[1] - Copy.jpg"/>
          <p:cNvPicPr>
            <a:picLocks noGrp="1" noChangeAspect="1"/>
          </p:cNvPicPr>
          <p:nvPr>
            <p:ph sz="half" idx="1"/>
          </p:nvPr>
        </p:nvPicPr>
        <p:blipFill>
          <a:blip r:embed="rId2"/>
          <a:stretch>
            <a:fillRect/>
          </a:stretch>
        </p:blipFill>
        <p:spPr>
          <a:xfrm>
            <a:off x="304800" y="1600200"/>
            <a:ext cx="4191000" cy="4724400"/>
          </a:xfrm>
        </p:spPr>
      </p:pic>
      <p:sp>
        <p:nvSpPr>
          <p:cNvPr id="4" name="عنصر نائب للمحتوى 3"/>
          <p:cNvSpPr>
            <a:spLocks noGrp="1"/>
          </p:cNvSpPr>
          <p:nvPr>
            <p:ph sz="half" idx="2"/>
          </p:nvPr>
        </p:nvSpPr>
        <p:spPr/>
        <p:txBody>
          <a:bodyPr/>
          <a:lstStyle/>
          <a:p>
            <a:pPr algn="r">
              <a:buNone/>
            </a:pPr>
            <a:r>
              <a:rPr lang="ar-SA" dirty="0" smtClean="0">
                <a:solidFill>
                  <a:srgbClr val="FF0000"/>
                </a:solidFill>
              </a:rPr>
              <a:t>سرطان</a:t>
            </a:r>
            <a:r>
              <a:rPr lang="ar-SA" dirty="0" smtClean="0"/>
              <a:t> الرئة والفم والمعدة والمريء .</a:t>
            </a:r>
          </a:p>
          <a:p>
            <a:pPr algn="r">
              <a:buNone/>
            </a:pPr>
            <a:r>
              <a:rPr lang="ar-SA" dirty="0" smtClean="0">
                <a:solidFill>
                  <a:srgbClr val="FF0000"/>
                </a:solidFill>
              </a:rPr>
              <a:t>أمراض</a:t>
            </a:r>
            <a:r>
              <a:rPr lang="ar-SA" dirty="0" smtClean="0"/>
              <a:t> القلب وتصلب  الشرايين والسكتة القلبية </a:t>
            </a:r>
          </a:p>
          <a:p>
            <a:pPr algn="r">
              <a:buNone/>
            </a:pPr>
            <a:r>
              <a:rPr lang="ar-SA" dirty="0" err="1" smtClean="0">
                <a:solidFill>
                  <a:srgbClr val="FF0000"/>
                </a:solidFill>
              </a:rPr>
              <a:t>التدرن</a:t>
            </a:r>
            <a:r>
              <a:rPr lang="ar-SA" dirty="0" smtClean="0"/>
              <a:t> الرئوي خاصة بين مستخدمي الشيشة .</a:t>
            </a:r>
          </a:p>
          <a:p>
            <a:pPr algn="r">
              <a:buNone/>
            </a:pPr>
            <a:r>
              <a:rPr lang="ar-SA" dirty="0" smtClean="0"/>
              <a:t>ا</a:t>
            </a:r>
            <a:r>
              <a:rPr lang="ar-SA" dirty="0" smtClean="0">
                <a:solidFill>
                  <a:srgbClr val="FF0000"/>
                </a:solidFill>
              </a:rPr>
              <a:t>لربو</a:t>
            </a:r>
            <a:r>
              <a:rPr lang="ar-SA" dirty="0" smtClean="0"/>
              <a:t> والسل وانتفاخ الرئة التهاب القصبات المزمن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232</TotalTime>
  <Words>970</Words>
  <Application>Microsoft Office PowerPoint</Application>
  <PresentationFormat>عرض على الشاشة (3:4)‏</PresentationFormat>
  <Paragraphs>88</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رحلة</vt:lpstr>
      <vt:lpstr>لمكافحة التدخين بين  الشباب   تحت شعار معاً من أجل أجيال ترفض التدخين</vt:lpstr>
      <vt:lpstr>أخطار وأضرار ومضاعفات التدخين على الفرد والمجتمع</vt:lpstr>
      <vt:lpstr>التبغ</vt:lpstr>
      <vt:lpstr>النيكوتين</vt:lpstr>
      <vt:lpstr>أسباب التدخين .. لماذا يدخن الناس ؟!</vt:lpstr>
      <vt:lpstr>أضرار التدخين على الأطفال المدخنين في سن مبكرة</vt:lpstr>
      <vt:lpstr>أضرار التدخين على المراهقين والشباب</vt:lpstr>
      <vt:lpstr>أضرار التدخين على النساء والحوامل</vt:lpstr>
      <vt:lpstr>أضرار التدخين على كبار السن</vt:lpstr>
      <vt:lpstr>تأثير التدخين على جميع أجزاء الجسم</vt:lpstr>
      <vt:lpstr>تأثير التدخين على الجهاز الدوري</vt:lpstr>
      <vt:lpstr>تأثير التدخين على الجهاز التنفسي</vt:lpstr>
      <vt:lpstr>تأثير التدخين على المخ والجهاز العصبي</vt:lpstr>
      <vt:lpstr>تأثير التدخين على الجهاز الهضمي</vt:lpstr>
      <vt:lpstr>التدخين والسرطان</vt:lpstr>
      <vt:lpstr>التدخين والجنس </vt:lpstr>
      <vt:lpstr>التدخين والحمل</vt:lpstr>
      <vt:lpstr>حقائق حول التبغ والتدخين</vt:lpstr>
      <vt:lpstr>حقائق حول التبغ والتدخين</vt:lpstr>
      <vt:lpstr>حقائق حول التبغ والتدخين</vt:lpstr>
      <vt:lpstr>اعتقادات خاطئة وحقائق حول التدخين</vt:lpstr>
      <vt:lpstr>اعتقادات خاطئة وحقائق حول التدخين</vt:lpstr>
      <vt:lpstr>اعتقادات خاطئة وحقائق حول التدخين</vt:lpstr>
      <vt:lpstr>اعتقادات خاطئة وحقائق حول التدخين</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الحملة الوطنية لمكافحة التدخين بين الشباب</dc:title>
  <dc:creator>HAMZA</dc:creator>
  <cp:lastModifiedBy>أنور</cp:lastModifiedBy>
  <cp:revision>27</cp:revision>
  <dcterms:created xsi:type="dcterms:W3CDTF">2013-01-04T13:11:13Z</dcterms:created>
  <dcterms:modified xsi:type="dcterms:W3CDTF">2013-01-05T11:01:50Z</dcterms:modified>
</cp:coreProperties>
</file>